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Playfair Display"/>
      <p:regular r:id="rId16"/>
      <p:bold r:id="rId17"/>
      <p:italic r:id="rId18"/>
      <p:boldItalic r:id="rId19"/>
    </p:embeddedFont>
    <p:embeddedFont>
      <p:font typeface="Lato"/>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layfairDisplay-bold.fntdata"/><Relationship Id="rId16" Type="http://schemas.openxmlformats.org/officeDocument/2006/relationships/font" Target="fonts/PlayfairDisplay-regular.fntdata"/><Relationship Id="rId5" Type="http://schemas.openxmlformats.org/officeDocument/2006/relationships/notesMaster" Target="notesMasters/notesMaster1.xml"/><Relationship Id="rId19" Type="http://schemas.openxmlformats.org/officeDocument/2006/relationships/font" Target="fonts/PlayfairDisplay-boldItalic.fntdata"/><Relationship Id="rId6" Type="http://schemas.openxmlformats.org/officeDocument/2006/relationships/slide" Target="slides/slide1.xml"/><Relationship Id="rId18" Type="http://schemas.openxmlformats.org/officeDocument/2006/relationships/font" Target="fonts/PlayfairDisplay-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74c7258abb_0_1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74c7258abb_0_1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6422291c1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6422291c1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s">
                <a:solidFill>
                  <a:schemeClr val="dk1"/>
                </a:solidFill>
              </a:rPr>
              <a:t>Para construir este dashboard, seguimos una metodología clara. Primero, definimos el </a:t>
            </a:r>
            <a:r>
              <a:rPr b="1" lang="es">
                <a:solidFill>
                  <a:schemeClr val="dk1"/>
                </a:solidFill>
              </a:rPr>
              <a:t>objetivo</a:t>
            </a:r>
            <a:r>
              <a:rPr lang="es">
                <a:solidFill>
                  <a:schemeClr val="dk1"/>
                </a:solidFill>
              </a:rPr>
              <a:t>: convertir datos complejos en insights accionables. Luego, identificamos y unificamos las distintas </a:t>
            </a:r>
            <a:r>
              <a:rPr b="1" lang="es">
                <a:solidFill>
                  <a:schemeClr val="dk1"/>
                </a:solidFill>
              </a:rPr>
              <a:t>fuentes de datos</a:t>
            </a:r>
            <a:r>
              <a:rPr lang="es">
                <a:solidFill>
                  <a:schemeClr val="dk1"/>
                </a:solidFill>
              </a:rPr>
              <a:t>, desde información de pólizas hasta registros de siniestros. Finalmente, seleccionamos los </a:t>
            </a:r>
            <a:r>
              <a:rPr b="1" lang="es">
                <a:solidFill>
                  <a:schemeClr val="dk1"/>
                </a:solidFill>
              </a:rPr>
              <a:t>KPIs</a:t>
            </a:r>
            <a:r>
              <a:rPr lang="es">
                <a:solidFill>
                  <a:schemeClr val="dk1"/>
                </a:solidFill>
              </a:rPr>
              <a:t> fundamentales que miden la salud del negocio. </a:t>
            </a:r>
            <a:r>
              <a:rPr lang="es">
                <a:solidFill>
                  <a:schemeClr val="dk1"/>
                </a:solidFill>
              </a:rPr>
              <a:t>Estos</a:t>
            </a:r>
            <a:r>
              <a:rPr lang="es">
                <a:solidFill>
                  <a:schemeClr val="dk1"/>
                </a:solidFill>
              </a:rPr>
              <a:t> KPIs estuvieron Pagos, Reserva, </a:t>
            </a:r>
            <a:r>
              <a:rPr lang="es">
                <a:solidFill>
                  <a:schemeClr val="dk1"/>
                </a:solidFill>
              </a:rPr>
              <a:t>Policías</a:t>
            </a:r>
            <a:r>
              <a:rPr lang="es">
                <a:solidFill>
                  <a:schemeClr val="dk1"/>
                </a:solidFill>
              </a:rPr>
              <a:t>, y Coste Bruto.</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6422291c1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6422291c1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s">
                <a:solidFill>
                  <a:schemeClr val="dk1"/>
                </a:solidFill>
              </a:rPr>
              <a:t>"La clave de un buen dashboard reside en su </a:t>
            </a:r>
            <a:r>
              <a:rPr b="1" lang="es">
                <a:solidFill>
                  <a:schemeClr val="dk1"/>
                </a:solidFill>
              </a:rPr>
              <a:t>organización</a:t>
            </a:r>
            <a:r>
              <a:rPr lang="es">
                <a:solidFill>
                  <a:schemeClr val="dk1"/>
                </a:solidFill>
              </a:rPr>
              <a:t> y su </a:t>
            </a:r>
            <a:r>
              <a:rPr b="1" lang="es">
                <a:solidFill>
                  <a:schemeClr val="dk1"/>
                </a:solidFill>
              </a:rPr>
              <a:t>interactividad</a:t>
            </a:r>
            <a:r>
              <a:rPr lang="es">
                <a:solidFill>
                  <a:schemeClr val="dk1"/>
                </a:solidFill>
              </a:rPr>
              <a:t>. Hemos estructurado el análisis en páginas temáticas: un resumen general, un análisis de pólizas, un desglose de la cartera de siniestros, y en la </a:t>
            </a:r>
            <a:r>
              <a:rPr lang="es">
                <a:solidFill>
                  <a:schemeClr val="dk1"/>
                </a:solidFill>
              </a:rPr>
              <a:t>última</a:t>
            </a:r>
            <a:r>
              <a:rPr lang="es">
                <a:solidFill>
                  <a:schemeClr val="dk1"/>
                </a:solidFill>
              </a:rPr>
              <a:t> </a:t>
            </a:r>
            <a:r>
              <a:rPr lang="es">
                <a:solidFill>
                  <a:schemeClr val="dk1"/>
                </a:solidFill>
              </a:rPr>
              <a:t>página</a:t>
            </a:r>
            <a:r>
              <a:rPr lang="es">
                <a:solidFill>
                  <a:schemeClr val="dk1"/>
                </a:solidFill>
              </a:rPr>
              <a:t> tenemos un </a:t>
            </a:r>
            <a:r>
              <a:rPr lang="es">
                <a:solidFill>
                  <a:schemeClr val="dk1"/>
                </a:solidFill>
              </a:rPr>
              <a:t>página</a:t>
            </a:r>
            <a:r>
              <a:rPr lang="es">
                <a:solidFill>
                  <a:schemeClr val="dk1"/>
                </a:solidFill>
              </a:rPr>
              <a:t> de </a:t>
            </a:r>
            <a:r>
              <a:rPr lang="es">
                <a:solidFill>
                  <a:schemeClr val="dk1"/>
                </a:solidFill>
              </a:rPr>
              <a:t>validación</a:t>
            </a:r>
            <a:r>
              <a:rPr lang="es">
                <a:solidFill>
                  <a:schemeClr val="dk1"/>
                </a:solidFill>
              </a:rPr>
              <a: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
                <a:solidFill>
                  <a:schemeClr val="dk1"/>
                </a:solidFill>
              </a:rPr>
              <a:t>Más importante aún, el dashboard no es estático. Hemos incorporado </a:t>
            </a:r>
            <a:r>
              <a:rPr b="1" lang="es">
                <a:solidFill>
                  <a:schemeClr val="dk1"/>
                </a:solidFill>
              </a:rPr>
              <a:t>filtros interactivos</a:t>
            </a:r>
            <a:r>
              <a:rPr lang="es">
                <a:solidFill>
                  <a:schemeClr val="dk1"/>
                </a:solidFill>
              </a:rPr>
              <a:t>, que permiten al usuario explorar y segmentar la información con un solo clic, transformando un reporte en una verdadera herramienta de análisis."</a:t>
            </a:r>
            <a:endParaRPr>
              <a:solidFill>
                <a:schemeClr val="dk1"/>
              </a:solidFill>
            </a:endParaRPr>
          </a:p>
          <a:p>
            <a:pPr indent="0" lvl="0" marL="0" rtl="0" algn="l">
              <a:spcBef>
                <a:spcPts val="1200"/>
              </a:spcBef>
              <a:spcAft>
                <a:spcPts val="0"/>
              </a:spcAft>
              <a:buNone/>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453895f31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453895f31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Una parte fundamental de este proyecto fue la selección estratégica de las visualizaciones. No se trata solo de mostrar datos, sino de contar una historia clara y facilitar la comprensión inmediata. Por ello, cada tipo de gráfico fue elegido deliberadamente según el </a:t>
            </a:r>
            <a:r>
              <a:rPr i="1" lang="es">
                <a:solidFill>
                  <a:schemeClr val="dk1"/>
                </a:solidFill>
              </a:rPr>
              <a:t>insight</a:t>
            </a:r>
            <a:r>
              <a:rPr lang="es">
                <a:solidFill>
                  <a:schemeClr val="dk1"/>
                </a:solidFill>
              </a:rPr>
              <a:t> que queríamos resaltar.</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s">
                <a:solidFill>
                  <a:schemeClr val="dk1"/>
                </a:solidFill>
              </a:rPr>
              <a:t>Para comparaciones entre categorías, como las marcas, utilizamos principalmente gráficos de barras.</a:t>
            </a:r>
            <a:r>
              <a:rPr lang="es">
                <a:solidFill>
                  <a:schemeClr val="dk1"/>
                </a:solidFill>
              </a:rPr>
              <a:t> Estos son ideales para comparar magnitudes de forma directa. Por ejemplo, en el gráfico "Policy status breakdown", un vistazo es suficiente para ver que la mayoria de las policias son activas con un distribucion pequeño de policías canceladas. </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s">
                <a:solidFill>
                  <a:schemeClr val="dk1"/>
                </a:solidFill>
              </a:rPr>
              <a:t>Para analizar tendencias a lo largo del tiempo, empleamos gráficos de líneas.</a:t>
            </a:r>
            <a:r>
              <a:rPr lang="es">
                <a:solidFill>
                  <a:schemeClr val="dk1"/>
                </a:solidFill>
              </a:rPr>
              <a:t> En los análisis de "Reservas por mes" y "Pagos por mes", la línea nos permite identificar patrones, estacionalidad y picos, como el aumento de pagos en enero, de una manera que otros gráficos no podrían.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a:solidFill>
                <a:schemeClr val="dk1"/>
              </a:solidFill>
            </a:endParaRPr>
          </a:p>
          <a:p>
            <a:pPr indent="0" lvl="0" marL="0" rtl="0" algn="l">
              <a:spcBef>
                <a:spcPts val="120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453895f317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453895f317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t/>
            </a:r>
            <a:endParaRPr b="1" sz="13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
                <a:solidFill>
                  <a:schemeClr val="dk1"/>
                </a:solidFill>
              </a:rPr>
              <a:t>"Para mostrar la composición de un todo, como el estado de las pólizas o siniestros, optamos por </a:t>
            </a:r>
            <a:r>
              <a:rPr b="1" lang="es">
                <a:solidFill>
                  <a:schemeClr val="dk1"/>
                </a:solidFill>
              </a:rPr>
              <a:t>gráficos circulares (</a:t>
            </a:r>
            <a:r>
              <a:rPr b="1" i="1" lang="es">
                <a:solidFill>
                  <a:schemeClr val="dk1"/>
                </a:solidFill>
              </a:rPr>
              <a:t>pie charts</a:t>
            </a:r>
            <a:r>
              <a:rPr b="1" lang="es">
                <a:solidFill>
                  <a:schemeClr val="dk1"/>
                </a:solidFill>
              </a:rPr>
              <a:t>)</a:t>
            </a:r>
            <a:r>
              <a:rPr lang="es">
                <a:solidFill>
                  <a:schemeClr val="dk1"/>
                </a:solidFill>
              </a:rPr>
              <a:t>. Su fortaleza es mostrar proporciones. En el gráfico "Claim Status Breakdown", se ve instantáneamente que más de la mitad de los siniestros (55.44%) se cierran como "Settled”. Este tipo de gráfico responde a la pregunta: '¿Qué porcentaje del total representa cada categoría?'.</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s">
                <a:solidFill>
                  <a:schemeClr val="dk1"/>
                </a:solidFill>
              </a:rPr>
              <a:t>Adicionalmente, hemos incluido </a:t>
            </a:r>
            <a:r>
              <a:rPr b="1" lang="es">
                <a:solidFill>
                  <a:schemeClr val="dk1"/>
                </a:solidFill>
              </a:rPr>
              <a:t>gráficos de medidor (</a:t>
            </a:r>
            <a:r>
              <a:rPr b="1" i="1" lang="es">
                <a:solidFill>
                  <a:schemeClr val="dk1"/>
                </a:solidFill>
              </a:rPr>
              <a:t>gauges</a:t>
            </a:r>
            <a:r>
              <a:rPr b="1" lang="es">
                <a:solidFill>
                  <a:schemeClr val="dk1"/>
                </a:solidFill>
              </a:rPr>
              <a:t>)</a:t>
            </a:r>
            <a:r>
              <a:rPr lang="es">
                <a:solidFill>
                  <a:schemeClr val="dk1"/>
                </a:solidFill>
              </a:rPr>
              <a:t> para monitorizar KPIs específicos frente a un objetivo predefinido. Estos gráficos son una excelente herramienta para medir el rendimiento de manera rápida. Por ejemplo, el medidor "Average Settlement Time" (Tiempo Medio de Resolución) nos muestra que estamos en 13.5 días, muy cerca de nuestro </a:t>
            </a:r>
            <a:r>
              <a:rPr b="1" lang="es">
                <a:solidFill>
                  <a:schemeClr val="dk1"/>
                </a:solidFill>
              </a:rPr>
              <a:t>valor objetivo</a:t>
            </a:r>
            <a:r>
              <a:rPr lang="es">
                <a:solidFill>
                  <a:schemeClr val="dk1"/>
                </a:solidFill>
              </a:rPr>
              <a:t> de 14 días. Esto indica un rendimiento positivo y nos permite ver de inmediato si estamos cumpliendo con nuestras metas operativas."</a:t>
            </a:r>
            <a:endParaRPr>
              <a:solidFill>
                <a:schemeClr val="dk1"/>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453895f317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453895f317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s">
                <a:solidFill>
                  <a:schemeClr val="dk1"/>
                </a:solidFill>
              </a:rPr>
              <a:t>Ahora, veamos los ejemplos completos. La primera página es el </a:t>
            </a:r>
            <a:r>
              <a:rPr b="1" lang="es">
                <a:solidFill>
                  <a:schemeClr val="dk1"/>
                </a:solidFill>
              </a:rPr>
              <a:t>resumen general</a:t>
            </a:r>
            <a:r>
              <a:rPr lang="es">
                <a:solidFill>
                  <a:schemeClr val="dk1"/>
                </a:solidFill>
              </a:rPr>
              <a:t>. Ofrece una vista de 360 grados de la salud financiera. Vemos el número total de pólizas, que asciende a 123,000 , el total de pagos en 2024, que es de 329 millones, y la evolución mensual de métricas clave como el Coste Bruto y las Reservas, con filtros de cada país.</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453895f317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453895f317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s">
                <a:solidFill>
                  <a:schemeClr val="dk1"/>
                </a:solidFill>
              </a:rPr>
              <a:t>La segunda página se sumerge en los </a:t>
            </a:r>
            <a:r>
              <a:rPr b="1" lang="es">
                <a:solidFill>
                  <a:schemeClr val="dk1"/>
                </a:solidFill>
              </a:rPr>
              <a:t>detalles de las pólizas</a:t>
            </a:r>
            <a:r>
              <a:rPr lang="es">
                <a:solidFill>
                  <a:schemeClr val="dk1"/>
                </a:solidFill>
              </a:rPr>
              <a:t>. Aquí respondemos a preguntas como: ¿Qué marcas dominan nuestra cartera? Vemos que Apple y Samsung lideran claramente tanto en volumen de reservas como en pagos. También podemos analizar el estado de las pólizas, viendo que tenemos 103,000 activas frente a 20,000 canceladas, y cómo se distribuye este estado por cada marca.</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453895f317_1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453895f317_1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s">
                <a:solidFill>
                  <a:schemeClr val="dk1"/>
                </a:solidFill>
              </a:rPr>
              <a:t>La página de </a:t>
            </a:r>
            <a:r>
              <a:rPr b="1" lang="es">
                <a:solidFill>
                  <a:schemeClr val="dk1"/>
                </a:solidFill>
              </a:rPr>
              <a:t>Cartera o Siniestros</a:t>
            </a:r>
            <a:r>
              <a:rPr lang="es">
                <a:solidFill>
                  <a:schemeClr val="dk1"/>
                </a:solidFill>
              </a:rPr>
              <a:t> se enfoca en el comportamiento del riesgo. Aquí analizamos la distribución de siniestros por marca en mercados clave como España, donde Samsung es líder con 47,000 inicios. También desglosamos el impacto financiero por tipo de cobertura, identificando que la cobertura por 'Daño' representa el 76% de los pagos, lo cual es un dato crucial para la estrategia de suscripción.</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3453895f317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3453895f317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chemeClr val="dk1"/>
                </a:solidFill>
              </a:rPr>
              <a:t>Finalmente, hemos incluido una </a:t>
            </a:r>
            <a:r>
              <a:rPr b="1" lang="es">
                <a:solidFill>
                  <a:schemeClr val="dk1"/>
                </a:solidFill>
              </a:rPr>
              <a:t>página de validación</a:t>
            </a:r>
            <a:r>
              <a:rPr lang="es">
                <a:solidFill>
                  <a:schemeClr val="dk1"/>
                </a:solidFill>
              </a:rPr>
              <a:t>. Su propósito es garantizar la integridad de los datos. Aquí monitorizamos KPIs de rendimiento operativo, como la tasa de resolución de siniestros y los tiempos medios de gestión. Esta página responde a la pregunta más importante: '¿Podemos confiar en los datos que estamos viendo?'. Es nuestro sello de calidad y fiabilidad para toda la información presentada. Con estes guages, he implementado un codigo de color, como si nuestro valor es peor que nuestra valor de tarjeta, es rojo, como puedes ver en nuestro guage de Policyholder Behavior Index. Pero si es mejor que nuestra tarjeta de valor, nuestra guage es verde como puedes ver en Average Settlement Time.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a:off x="733219" y="2235351"/>
            <a:ext cx="385200" cy="0"/>
          </a:xfrm>
          <a:prstGeom prst="straightConnector1">
            <a:avLst/>
          </a:prstGeom>
          <a:noFill/>
          <a:ln cap="flat" cmpd="sng" w="28575">
            <a:solidFill>
              <a:schemeClr val="dk1"/>
            </a:solidFill>
            <a:prstDash val="solid"/>
            <a:round/>
            <a:headEnd len="sm" w="sm" type="none"/>
            <a:tailEnd len="sm" w="sm" type="none"/>
          </a:ln>
        </p:spPr>
      </p:cxnSp>
      <p:sp>
        <p:nvSpPr>
          <p:cNvPr id="13" name="Google Shape;13;p2"/>
          <p:cNvSpPr txBox="1"/>
          <p:nvPr>
            <p:ph type="ctrTitle"/>
          </p:nvPr>
        </p:nvSpPr>
        <p:spPr>
          <a:xfrm>
            <a:off x="630600" y="136800"/>
            <a:ext cx="7893000" cy="1853700"/>
          </a:xfrm>
          <a:prstGeom prst="rect">
            <a:avLst/>
          </a:prstGeom>
        </p:spPr>
        <p:txBody>
          <a:bodyPr anchorCtr="0" anchor="b" bIns="91425" lIns="91425" spcFirstLastPara="1" rIns="91425" wrap="square" tIns="91425">
            <a:normAutofit/>
          </a:bodyPr>
          <a:lstStyle>
            <a:lvl1pPr lvl="0">
              <a:spcBef>
                <a:spcPts val="100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4" name="Google Shape;14;p2"/>
          <p:cNvSpPr txBox="1"/>
          <p:nvPr>
            <p:ph idx="1" type="subTitle"/>
          </p:nvPr>
        </p:nvSpPr>
        <p:spPr>
          <a:xfrm>
            <a:off x="630600" y="3228375"/>
            <a:ext cx="7893000" cy="1274100"/>
          </a:xfrm>
          <a:prstGeom prst="rect">
            <a:avLst/>
          </a:prstGeom>
        </p:spPr>
        <p:txBody>
          <a:bodyPr anchorCtr="0" anchor="b" bIns="91425" lIns="91425" spcFirstLastPara="1" rIns="91425" wrap="square" tIns="91425">
            <a:normAutofit/>
          </a:bodyPr>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0"/>
              </a:spcBef>
              <a:spcAft>
                <a:spcPts val="0"/>
              </a:spcAft>
              <a:buClr>
                <a:schemeClr val="accent6"/>
              </a:buClr>
              <a:buSzPts val="2400"/>
              <a:buNone/>
              <a:defRPr sz="2400">
                <a:solidFill>
                  <a:schemeClr val="accent6"/>
                </a:solidFill>
              </a:defRPr>
            </a:lvl2pPr>
            <a:lvl3pPr lvl="2">
              <a:lnSpc>
                <a:spcPct val="100000"/>
              </a:lnSpc>
              <a:spcBef>
                <a:spcPts val="0"/>
              </a:spcBef>
              <a:spcAft>
                <a:spcPts val="0"/>
              </a:spcAft>
              <a:buClr>
                <a:schemeClr val="accent6"/>
              </a:buClr>
              <a:buSzPts val="2400"/>
              <a:buNone/>
              <a:defRPr sz="2400">
                <a:solidFill>
                  <a:schemeClr val="accent6"/>
                </a:solidFill>
              </a:defRPr>
            </a:lvl3pPr>
            <a:lvl4pPr lvl="3">
              <a:lnSpc>
                <a:spcPct val="100000"/>
              </a:lnSpc>
              <a:spcBef>
                <a:spcPts val="0"/>
              </a:spcBef>
              <a:spcAft>
                <a:spcPts val="0"/>
              </a:spcAft>
              <a:buClr>
                <a:schemeClr val="accent6"/>
              </a:buClr>
              <a:buSzPts val="2400"/>
              <a:buNone/>
              <a:defRPr sz="2400">
                <a:solidFill>
                  <a:schemeClr val="accent6"/>
                </a:solidFill>
              </a:defRPr>
            </a:lvl4pPr>
            <a:lvl5pPr lvl="4">
              <a:lnSpc>
                <a:spcPct val="100000"/>
              </a:lnSpc>
              <a:spcBef>
                <a:spcPts val="0"/>
              </a:spcBef>
              <a:spcAft>
                <a:spcPts val="0"/>
              </a:spcAft>
              <a:buClr>
                <a:schemeClr val="accent6"/>
              </a:buClr>
              <a:buSzPts val="2400"/>
              <a:buNone/>
              <a:defRPr sz="2400">
                <a:solidFill>
                  <a:schemeClr val="accent6"/>
                </a:solidFill>
              </a:defRPr>
            </a:lvl5pPr>
            <a:lvl6pPr lvl="5">
              <a:lnSpc>
                <a:spcPct val="100000"/>
              </a:lnSpc>
              <a:spcBef>
                <a:spcPts val="0"/>
              </a:spcBef>
              <a:spcAft>
                <a:spcPts val="0"/>
              </a:spcAft>
              <a:buClr>
                <a:schemeClr val="accent6"/>
              </a:buClr>
              <a:buSzPts val="2400"/>
              <a:buNone/>
              <a:defRPr sz="2400">
                <a:solidFill>
                  <a:schemeClr val="accent6"/>
                </a:solidFill>
              </a:defRPr>
            </a:lvl6pPr>
            <a:lvl7pPr lvl="6">
              <a:lnSpc>
                <a:spcPct val="100000"/>
              </a:lnSpc>
              <a:spcBef>
                <a:spcPts val="0"/>
              </a:spcBef>
              <a:spcAft>
                <a:spcPts val="0"/>
              </a:spcAft>
              <a:buClr>
                <a:schemeClr val="accent6"/>
              </a:buClr>
              <a:buSzPts val="2400"/>
              <a:buNone/>
              <a:defRPr sz="2400">
                <a:solidFill>
                  <a:schemeClr val="accent6"/>
                </a:solidFill>
              </a:defRPr>
            </a:lvl7pPr>
            <a:lvl8pPr lvl="7">
              <a:lnSpc>
                <a:spcPct val="100000"/>
              </a:lnSpc>
              <a:spcBef>
                <a:spcPts val="0"/>
              </a:spcBef>
              <a:spcAft>
                <a:spcPts val="0"/>
              </a:spcAft>
              <a:buClr>
                <a:schemeClr val="accent6"/>
              </a:buClr>
              <a:buSzPts val="2400"/>
              <a:buNone/>
              <a:defRPr sz="2400">
                <a:solidFill>
                  <a:schemeClr val="accent6"/>
                </a:solidFill>
              </a:defRPr>
            </a:lvl8pPr>
            <a:lvl9pPr lvl="8">
              <a:lnSpc>
                <a:spcPct val="100000"/>
              </a:lnSpc>
              <a:spcBef>
                <a:spcPts val="0"/>
              </a:spcBef>
              <a:spcAft>
                <a:spcPts val="0"/>
              </a:spcAft>
              <a:buClr>
                <a:schemeClr val="accent6"/>
              </a:buClr>
              <a:buSzPts val="2400"/>
              <a:buNone/>
              <a:defRPr sz="2400">
                <a:solidFill>
                  <a:schemeClr val="accent6"/>
                </a:solidFill>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6" name="Shape 56"/>
        <p:cNvGrpSpPr/>
        <p:nvPr/>
      </p:nvGrpSpPr>
      <p:grpSpPr>
        <a:xfrm>
          <a:off x="0" y="0"/>
          <a:ext cx="0" cy="0"/>
          <a:chOff x="0" y="0"/>
          <a:chExt cx="0" cy="0"/>
        </a:xfrm>
      </p:grpSpPr>
      <p:sp>
        <p:nvSpPr>
          <p:cNvPr id="57" name="Google Shape;57;p11"/>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1"/>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1"/>
          <p:cNvSpPr txBox="1"/>
          <p:nvPr>
            <p:ph hasCustomPrompt="1" type="title"/>
          </p:nvPr>
        </p:nvSpPr>
        <p:spPr>
          <a:xfrm>
            <a:off x="586725" y="1353788"/>
            <a:ext cx="79707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Google Shape;60;p11"/>
          <p:cNvSpPr txBox="1"/>
          <p:nvPr>
            <p:ph idx="1" type="body"/>
          </p:nvPr>
        </p:nvSpPr>
        <p:spPr>
          <a:xfrm>
            <a:off x="586725" y="2968388"/>
            <a:ext cx="79707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1" name="Google Shape;61;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 name="Shape 62"/>
        <p:cNvGrpSpPr/>
        <p:nvPr/>
      </p:nvGrpSpPr>
      <p:grpSpPr>
        <a:xfrm>
          <a:off x="0" y="0"/>
          <a:ext cx="0" cy="0"/>
          <a:chOff x="0" y="0"/>
          <a:chExt cx="0" cy="0"/>
        </a:xfrm>
      </p:grpSpPr>
      <p:sp>
        <p:nvSpPr>
          <p:cNvPr id="63" name="Google Shape;63;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txBox="1"/>
          <p:nvPr>
            <p:ph type="title"/>
          </p:nvPr>
        </p:nvSpPr>
        <p:spPr>
          <a:xfrm>
            <a:off x="509550" y="1921350"/>
            <a:ext cx="8124900" cy="1300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Google Shape;2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sp>
        <p:nvSpPr>
          <p:cNvPr id="22" name="Google Shape;22;p4"/>
          <p:cNvSpPr/>
          <p:nvPr/>
        </p:nvSpPr>
        <p:spPr>
          <a:xfrm>
            <a:off x="-125" y="5045700"/>
            <a:ext cx="9144000" cy="978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 name="Google Shape;23;p4"/>
          <p:cNvCxnSpPr/>
          <p:nvPr/>
        </p:nvCxnSpPr>
        <p:spPr>
          <a:xfrm>
            <a:off x="419425" y="1154195"/>
            <a:ext cx="385200" cy="0"/>
          </a:xfrm>
          <a:prstGeom prst="straightConnector1">
            <a:avLst/>
          </a:prstGeom>
          <a:noFill/>
          <a:ln cap="flat" cmpd="sng" w="28575">
            <a:solidFill>
              <a:schemeClr val="dk1"/>
            </a:solidFill>
            <a:prstDash val="solid"/>
            <a:round/>
            <a:headEnd len="sm" w="sm" type="none"/>
            <a:tailEnd len="sm" w="sm" type="none"/>
          </a:ln>
        </p:spPr>
      </p:cxnSp>
      <p:sp>
        <p:nvSpPr>
          <p:cNvPr id="24" name="Google Shape;24;p4"/>
          <p:cNvSpPr txBox="1"/>
          <p:nvPr>
            <p:ph type="title"/>
          </p:nvPr>
        </p:nvSpPr>
        <p:spPr>
          <a:xfrm>
            <a:off x="311700" y="372725"/>
            <a:ext cx="8520600" cy="6450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Google Shape;25;p4"/>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6" name="Google Shape;26;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cxnSp>
        <p:nvCxnSpPr>
          <p:cNvPr id="28" name="Google Shape;28;p5"/>
          <p:cNvCxnSpPr/>
          <p:nvPr/>
        </p:nvCxnSpPr>
        <p:spPr>
          <a:xfrm>
            <a:off x="419425" y="1154195"/>
            <a:ext cx="385200" cy="0"/>
          </a:xfrm>
          <a:prstGeom prst="straightConnector1">
            <a:avLst/>
          </a:prstGeom>
          <a:noFill/>
          <a:ln cap="flat" cmpd="sng" w="28575">
            <a:solidFill>
              <a:schemeClr val="dk1"/>
            </a:solidFill>
            <a:prstDash val="solid"/>
            <a:round/>
            <a:headEnd len="sm" w="sm" type="none"/>
            <a:tailEnd len="sm" w="sm" type="none"/>
          </a:ln>
        </p:spPr>
      </p:cxnSp>
      <p:sp>
        <p:nvSpPr>
          <p:cNvPr id="29" name="Google Shape;29;p5"/>
          <p:cNvSpPr txBox="1"/>
          <p:nvPr>
            <p:ph type="title"/>
          </p:nvPr>
        </p:nvSpPr>
        <p:spPr>
          <a:xfrm>
            <a:off x="311700" y="372725"/>
            <a:ext cx="8520600" cy="6450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Google Shape;30;p5"/>
          <p:cNvSpPr txBox="1"/>
          <p:nvPr>
            <p:ph idx="1" type="body"/>
          </p:nvPr>
        </p:nvSpPr>
        <p:spPr>
          <a:xfrm>
            <a:off x="311700" y="1417950"/>
            <a:ext cx="3999900" cy="3150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5"/>
          <p:cNvSpPr txBox="1"/>
          <p:nvPr>
            <p:ph idx="2" type="body"/>
          </p:nvPr>
        </p:nvSpPr>
        <p:spPr>
          <a:xfrm>
            <a:off x="4832400" y="1417950"/>
            <a:ext cx="3999900" cy="3150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6"/>
          <p:cNvSpPr txBox="1"/>
          <p:nvPr>
            <p:ph type="title"/>
          </p:nvPr>
        </p:nvSpPr>
        <p:spPr>
          <a:xfrm>
            <a:off x="311700" y="372725"/>
            <a:ext cx="8520600" cy="645000"/>
          </a:xfrm>
          <a:prstGeom prst="rect">
            <a:avLst/>
          </a:prstGeom>
        </p:spPr>
        <p:txBody>
          <a:bodyPr anchorCtr="0" anchor="t"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cxnSp>
        <p:nvCxnSpPr>
          <p:cNvPr id="37" name="Google Shape;37;p7"/>
          <p:cNvCxnSpPr/>
          <p:nvPr/>
        </p:nvCxnSpPr>
        <p:spPr>
          <a:xfrm>
            <a:off x="411044" y="1417772"/>
            <a:ext cx="385200" cy="0"/>
          </a:xfrm>
          <a:prstGeom prst="straightConnector1">
            <a:avLst/>
          </a:prstGeom>
          <a:noFill/>
          <a:ln cap="flat" cmpd="sng" w="28575">
            <a:solidFill>
              <a:schemeClr val="dk1"/>
            </a:solidFill>
            <a:prstDash val="solid"/>
            <a:round/>
            <a:headEnd len="sm" w="sm" type="none"/>
            <a:tailEnd len="sm" w="sm" type="none"/>
          </a:ln>
        </p:spPr>
      </p:cxnSp>
      <p:sp>
        <p:nvSpPr>
          <p:cNvPr id="38" name="Google Shape;38;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9" name="Google Shape;39;p7"/>
          <p:cNvSpPr txBox="1"/>
          <p:nvPr>
            <p:ph idx="1" type="body"/>
          </p:nvPr>
        </p:nvSpPr>
        <p:spPr>
          <a:xfrm>
            <a:off x="311700" y="1640350"/>
            <a:ext cx="2808000" cy="2928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1" name="Shape 41"/>
        <p:cNvGrpSpPr/>
        <p:nvPr/>
      </p:nvGrpSpPr>
      <p:grpSpPr>
        <a:xfrm>
          <a:off x="0" y="0"/>
          <a:ext cx="0" cy="0"/>
          <a:chOff x="0" y="0"/>
          <a:chExt cx="0" cy="0"/>
        </a:xfrm>
      </p:grpSpPr>
      <p:sp>
        <p:nvSpPr>
          <p:cNvPr id="42" name="Google Shape;42;p8"/>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8"/>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45" name="Google Shape;4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 name="Google Shape;4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9" name="Google Shape;49;p9"/>
          <p:cNvSpPr txBox="1"/>
          <p:nvPr>
            <p:ph type="title"/>
          </p:nvPr>
        </p:nvSpPr>
        <p:spPr>
          <a:xfrm>
            <a:off x="265500" y="1084625"/>
            <a:ext cx="4045200" cy="17070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0" name="Google Shape;50;p9"/>
          <p:cNvSpPr txBox="1"/>
          <p:nvPr>
            <p:ph idx="1" type="subTitle"/>
          </p:nvPr>
        </p:nvSpPr>
        <p:spPr>
          <a:xfrm>
            <a:off x="265500" y="2845200"/>
            <a:ext cx="4045200" cy="14217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p:txBody>
      </p:sp>
      <p:sp>
        <p:nvSpPr>
          <p:cNvPr id="51" name="Google Shape;5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52" name="Google Shape;5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 name="Shape 53"/>
        <p:cNvGrpSpPr/>
        <p:nvPr/>
      </p:nvGrpSpPr>
      <p:grpSpPr>
        <a:xfrm>
          <a:off x="0" y="0"/>
          <a:ext cx="0" cy="0"/>
          <a:chOff x="0" y="0"/>
          <a:chExt cx="0" cy="0"/>
        </a:xfrm>
      </p:grpSpPr>
      <p:sp>
        <p:nvSpPr>
          <p:cNvPr id="54" name="Google Shape;5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5" name="Google Shape;5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lue-go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725"/>
            <a:ext cx="8520600" cy="645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311700" y="1417800"/>
            <a:ext cx="8520600" cy="3150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indent="-317500" lvl="1" marL="914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drive.google.com/file/d/1xWzDlsP6DXIxOBwT5nFxsUlxfsJzkKEm/view" TargetMode="Externa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3"/>
          <p:cNvSpPr txBox="1"/>
          <p:nvPr>
            <p:ph type="ctrTitle"/>
          </p:nvPr>
        </p:nvSpPr>
        <p:spPr>
          <a:xfrm>
            <a:off x="630600" y="136800"/>
            <a:ext cx="7893000" cy="1853700"/>
          </a:xfrm>
          <a:prstGeom prst="rect">
            <a:avLst/>
          </a:prstGeom>
        </p:spPr>
        <p:txBody>
          <a:bodyPr anchorCtr="0" anchor="b" bIns="91425" lIns="91425" spcFirstLastPara="1" rIns="91425" wrap="square" tIns="91425">
            <a:normAutofit/>
          </a:bodyPr>
          <a:lstStyle/>
          <a:p>
            <a:pPr indent="0" lvl="0" marL="0" rtl="0" algn="l">
              <a:spcBef>
                <a:spcPts val="1000"/>
              </a:spcBef>
              <a:spcAft>
                <a:spcPts val="0"/>
              </a:spcAft>
              <a:buNone/>
            </a:pPr>
            <a:r>
              <a:rPr lang="es" sz="3600"/>
              <a:t>Propuesta de visualización de datos para Telefónica Seguros</a:t>
            </a:r>
            <a:endParaRPr sz="3600"/>
          </a:p>
        </p:txBody>
      </p:sp>
      <p:sp>
        <p:nvSpPr>
          <p:cNvPr id="69" name="Google Shape;69;p13"/>
          <p:cNvSpPr txBox="1"/>
          <p:nvPr>
            <p:ph idx="1" type="subTitle"/>
          </p:nvPr>
        </p:nvSpPr>
        <p:spPr>
          <a:xfrm>
            <a:off x="630600" y="3228375"/>
            <a:ext cx="7893000" cy="1274100"/>
          </a:xfrm>
          <a:prstGeom prst="rect">
            <a:avLst/>
          </a:prstGeom>
        </p:spPr>
        <p:txBody>
          <a:bodyPr anchorCtr="0" anchor="b" bIns="91425" lIns="91425" spcFirstLastPara="1" rIns="91425" wrap="square" tIns="91425">
            <a:normAutofit/>
          </a:bodyPr>
          <a:lstStyle/>
          <a:p>
            <a:pPr indent="0" lvl="0" marL="0" rtl="0" algn="l">
              <a:spcBef>
                <a:spcPts val="1000"/>
              </a:spcBef>
              <a:spcAft>
                <a:spcPts val="0"/>
              </a:spcAft>
              <a:buNone/>
            </a:pPr>
            <a:r>
              <a:rPr lang="es"/>
              <a:t>Delonia Software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Ejemplo del dashboard</a:t>
            </a:r>
            <a:endParaRPr/>
          </a:p>
        </p:txBody>
      </p:sp>
      <p:pic>
        <p:nvPicPr>
          <p:cNvPr id="118" name="Google Shape;118;p22" title="Screen Recording 2025-08-14 at 11.00.53 AM.mov">
            <a:hlinkClick r:id="rId3"/>
          </p:cNvPr>
          <p:cNvPicPr preferRelativeResize="0"/>
          <p:nvPr/>
        </p:nvPicPr>
        <p:blipFill>
          <a:blip r:embed="rId4">
            <a:alphaModFix/>
          </a:blip>
          <a:stretch>
            <a:fillRect/>
          </a:stretch>
        </p:blipFill>
        <p:spPr>
          <a:xfrm>
            <a:off x="1817650" y="929925"/>
            <a:ext cx="5508700" cy="4131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4"/>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Construccion de Vista</a:t>
            </a:r>
            <a:endParaRPr/>
          </a:p>
          <a:p>
            <a:pPr indent="0" lvl="0" marL="0" rtl="0" algn="l">
              <a:spcBef>
                <a:spcPts val="0"/>
              </a:spcBef>
              <a:spcAft>
                <a:spcPts val="0"/>
              </a:spcAft>
              <a:buNone/>
            </a:pPr>
            <a:r>
              <a:t/>
            </a:r>
            <a:endParaRPr/>
          </a:p>
        </p:txBody>
      </p:sp>
      <p:sp>
        <p:nvSpPr>
          <p:cNvPr id="75" name="Google Shape;75;p14"/>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Objetivo</a:t>
            </a:r>
            <a:endParaRPr/>
          </a:p>
          <a:p>
            <a:pPr indent="-342900" lvl="0" marL="457200" rtl="0" algn="l">
              <a:spcBef>
                <a:spcPts val="0"/>
              </a:spcBef>
              <a:spcAft>
                <a:spcPts val="0"/>
              </a:spcAft>
              <a:buSzPts val="1800"/>
              <a:buChar char="●"/>
            </a:pPr>
            <a:r>
              <a:rPr lang="es"/>
              <a:t>Fuentes de Data</a:t>
            </a:r>
            <a:endParaRPr/>
          </a:p>
          <a:p>
            <a:pPr indent="-342900" lvl="0" marL="457200" rtl="0" algn="l">
              <a:spcBef>
                <a:spcPts val="0"/>
              </a:spcBef>
              <a:spcAft>
                <a:spcPts val="0"/>
              </a:spcAft>
              <a:buSzPts val="1800"/>
              <a:buChar char="●"/>
            </a:pPr>
            <a:r>
              <a:rPr lang="es"/>
              <a:t>KPIs</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Carecteristicas de Dashboard</a:t>
            </a:r>
            <a:endParaRPr/>
          </a:p>
        </p:txBody>
      </p:sp>
      <p:sp>
        <p:nvSpPr>
          <p:cNvPr id="81" name="Google Shape;81;p15"/>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s"/>
              <a:t>Organización</a:t>
            </a:r>
            <a:r>
              <a:rPr lang="es"/>
              <a:t> de Dashboard</a:t>
            </a:r>
            <a:endParaRPr/>
          </a:p>
          <a:p>
            <a:pPr indent="-342900" lvl="0" marL="457200" rtl="0" algn="l">
              <a:spcBef>
                <a:spcPts val="0"/>
              </a:spcBef>
              <a:spcAft>
                <a:spcPts val="0"/>
              </a:spcAft>
              <a:buSzPts val="1800"/>
              <a:buChar char="●"/>
            </a:pPr>
            <a:r>
              <a:rPr lang="es"/>
              <a:t>Interactividad</a:t>
            </a:r>
            <a:endParaRPr/>
          </a:p>
          <a:p>
            <a:pPr indent="0" lvl="0" marL="45720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Tipos de Visualizaciones en este dashboard</a:t>
            </a:r>
            <a:endParaRPr/>
          </a:p>
        </p:txBody>
      </p:sp>
      <p:pic>
        <p:nvPicPr>
          <p:cNvPr id="87" name="Google Shape;87;p16" title="Screenshot 2025-08-13 at 11.31.03 AM.png"/>
          <p:cNvPicPr preferRelativeResize="0"/>
          <p:nvPr/>
        </p:nvPicPr>
        <p:blipFill>
          <a:blip r:embed="rId3">
            <a:alphaModFix/>
          </a:blip>
          <a:stretch>
            <a:fillRect/>
          </a:stretch>
        </p:blipFill>
        <p:spPr>
          <a:xfrm>
            <a:off x="-79450" y="1239725"/>
            <a:ext cx="4754601" cy="3092345"/>
          </a:xfrm>
          <a:prstGeom prst="rect">
            <a:avLst/>
          </a:prstGeom>
          <a:noFill/>
          <a:ln>
            <a:noFill/>
          </a:ln>
        </p:spPr>
      </p:pic>
      <p:pic>
        <p:nvPicPr>
          <p:cNvPr id="88" name="Google Shape;88;p16" title="Image 8-13-25 at 9.04 AM.jpeg"/>
          <p:cNvPicPr preferRelativeResize="0"/>
          <p:nvPr/>
        </p:nvPicPr>
        <p:blipFill>
          <a:blip r:embed="rId4">
            <a:alphaModFix/>
          </a:blip>
          <a:stretch>
            <a:fillRect/>
          </a:stretch>
        </p:blipFill>
        <p:spPr>
          <a:xfrm>
            <a:off x="4675150" y="1204975"/>
            <a:ext cx="4754601" cy="30923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372725"/>
            <a:ext cx="8520600" cy="6450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Otras visualizaciones</a:t>
            </a:r>
            <a:endParaRPr/>
          </a:p>
        </p:txBody>
      </p:sp>
      <p:sp>
        <p:nvSpPr>
          <p:cNvPr id="94" name="Google Shape;94;p17"/>
          <p:cNvSpPr txBox="1"/>
          <p:nvPr>
            <p:ph idx="1" type="body"/>
          </p:nvPr>
        </p:nvSpPr>
        <p:spPr>
          <a:xfrm>
            <a:off x="311700" y="1417800"/>
            <a:ext cx="8520600" cy="3150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5" name="Google Shape;95;p17" title="Screenshot 2025-08-13 at 11.33.16 AM.png"/>
          <p:cNvPicPr preferRelativeResize="0"/>
          <p:nvPr/>
        </p:nvPicPr>
        <p:blipFill>
          <a:blip r:embed="rId3">
            <a:alphaModFix/>
          </a:blip>
          <a:stretch>
            <a:fillRect/>
          </a:stretch>
        </p:blipFill>
        <p:spPr>
          <a:xfrm>
            <a:off x="-624981" y="1229875"/>
            <a:ext cx="5133829" cy="3339001"/>
          </a:xfrm>
          <a:prstGeom prst="rect">
            <a:avLst/>
          </a:prstGeom>
          <a:noFill/>
          <a:ln>
            <a:noFill/>
          </a:ln>
        </p:spPr>
      </p:pic>
      <p:pic>
        <p:nvPicPr>
          <p:cNvPr id="96" name="Google Shape;96;p17" title="Image 8-13-25 at 10.21 AM.jpeg"/>
          <p:cNvPicPr preferRelativeResize="0"/>
          <p:nvPr/>
        </p:nvPicPr>
        <p:blipFill>
          <a:blip r:embed="rId4">
            <a:alphaModFix/>
          </a:blip>
          <a:stretch>
            <a:fillRect/>
          </a:stretch>
        </p:blipFill>
        <p:spPr>
          <a:xfrm>
            <a:off x="4508850" y="1230300"/>
            <a:ext cx="5225902" cy="33988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0" name="Shape 100"/>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4" name="Shape 104"/>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8" name="Shape 108"/>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2" name="Shape 112"/>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